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204" y="2127052"/>
            <a:ext cx="4887873" cy="397549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1367909"/>
            <a:ext cx="7468553" cy="2914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20" b="1" spc="-184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Music Recommendation System</a:t>
            </a:r>
            <a:endParaRPr lang="en-US" sz="6120" dirty="0"/>
          </a:p>
        </p:txBody>
      </p:sp>
      <p:sp>
        <p:nvSpPr>
          <p:cNvPr id="7" name="Text 2"/>
          <p:cNvSpPr/>
          <p:nvPr/>
        </p:nvSpPr>
        <p:spPr>
          <a:xfrm>
            <a:off x="837724" y="4641533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project develops a personalized music recommendation system using Python for the model and Streamlit for the web interface. Spotify's API provides direct music links and album cover images, while a Kaggle dataset ensures diverse and accurate suggestions.</a:t>
            </a:r>
            <a:endParaRPr lang="en-US" sz="1885" dirty="0"/>
          </a:p>
        </p:txBody>
      </p:sp>
      <p:sp>
        <p:nvSpPr>
          <p:cNvPr id="8" name="Shape 3"/>
          <p:cNvSpPr/>
          <p:nvPr/>
        </p:nvSpPr>
        <p:spPr>
          <a:xfrm>
            <a:off x="837724" y="64606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6468308"/>
            <a:ext cx="367665" cy="3676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40287" y="6442829"/>
            <a:ext cx="1834158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Patel Kalp</a:t>
            </a:r>
            <a:endParaRPr lang="en-US" sz="2356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827008" y="649962"/>
            <a:ext cx="5560338" cy="694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73"/>
              </a:lnSpc>
              <a:buNone/>
            </a:pPr>
            <a:r>
              <a:rPr lang="en-US" sz="4378" b="1" spc="-131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Abstract</a:t>
            </a:r>
            <a:endParaRPr lang="en-US" sz="4378" dirty="0"/>
          </a:p>
        </p:txBody>
      </p:sp>
      <p:sp>
        <p:nvSpPr>
          <p:cNvPr id="5" name="Shape 2"/>
          <p:cNvSpPr/>
          <p:nvPr/>
        </p:nvSpPr>
        <p:spPr>
          <a:xfrm>
            <a:off x="827008" y="2083237"/>
            <a:ext cx="531614" cy="531614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31081" y="2182177"/>
            <a:ext cx="123468" cy="333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7"/>
              </a:lnSpc>
              <a:buNone/>
            </a:pPr>
            <a:r>
              <a:rPr lang="en-US" sz="2627" b="1" spc="-7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7" dirty="0"/>
          </a:p>
        </p:txBody>
      </p:sp>
      <p:sp>
        <p:nvSpPr>
          <p:cNvPr id="7" name="Text 4"/>
          <p:cNvSpPr/>
          <p:nvPr/>
        </p:nvSpPr>
        <p:spPr>
          <a:xfrm>
            <a:off x="1594842" y="2083237"/>
            <a:ext cx="3923943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2189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Personalized Recommendations</a:t>
            </a:r>
            <a:endParaRPr lang="en-US" sz="2189" dirty="0"/>
          </a:p>
        </p:txBody>
      </p:sp>
      <p:sp>
        <p:nvSpPr>
          <p:cNvPr id="8" name="Text 5"/>
          <p:cNvSpPr/>
          <p:nvPr/>
        </p:nvSpPr>
        <p:spPr>
          <a:xfrm>
            <a:off x="1594842" y="2572345"/>
            <a:ext cx="5602248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7"/>
              </a:lnSpc>
              <a:buNone/>
            </a:pPr>
            <a:r>
              <a:rPr lang="en-US" sz="18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system analyzes user data to understand their musical tastes and provide tailored suggestions.</a:t>
            </a:r>
            <a:endParaRPr lang="en-US" sz="1861" dirty="0"/>
          </a:p>
        </p:txBody>
      </p:sp>
      <p:sp>
        <p:nvSpPr>
          <p:cNvPr id="9" name="Shape 6"/>
          <p:cNvSpPr/>
          <p:nvPr/>
        </p:nvSpPr>
        <p:spPr>
          <a:xfrm>
            <a:off x="7433310" y="2083237"/>
            <a:ext cx="531614" cy="531614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02141" y="2182177"/>
            <a:ext cx="193953" cy="333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7"/>
              </a:lnSpc>
              <a:buNone/>
            </a:pPr>
            <a:r>
              <a:rPr lang="en-US" sz="2627" b="1" spc="-7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7" dirty="0"/>
          </a:p>
        </p:txBody>
      </p:sp>
      <p:sp>
        <p:nvSpPr>
          <p:cNvPr id="11" name="Text 8"/>
          <p:cNvSpPr/>
          <p:nvPr/>
        </p:nvSpPr>
        <p:spPr>
          <a:xfrm>
            <a:off x="8201144" y="2083237"/>
            <a:ext cx="2980253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2189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Machine Learning Model</a:t>
            </a:r>
            <a:endParaRPr lang="en-US" sz="2189" dirty="0"/>
          </a:p>
        </p:txBody>
      </p:sp>
      <p:sp>
        <p:nvSpPr>
          <p:cNvPr id="12" name="Text 9"/>
          <p:cNvSpPr/>
          <p:nvPr/>
        </p:nvSpPr>
        <p:spPr>
          <a:xfrm>
            <a:off x="8201144" y="2572345"/>
            <a:ext cx="5602248" cy="1134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7"/>
              </a:lnSpc>
              <a:buNone/>
            </a:pPr>
            <a:r>
              <a:rPr lang="en-US" sz="18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We've developed a robust machine learning model that continuously learns and improves its recommendations.</a:t>
            </a:r>
            <a:endParaRPr lang="en-US" sz="1861" dirty="0"/>
          </a:p>
        </p:txBody>
      </p:sp>
      <p:sp>
        <p:nvSpPr>
          <p:cNvPr id="13" name="Shape 10"/>
          <p:cNvSpPr/>
          <p:nvPr/>
        </p:nvSpPr>
        <p:spPr>
          <a:xfrm>
            <a:off x="827008" y="4208740"/>
            <a:ext cx="531614" cy="531614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97744" y="4307681"/>
            <a:ext cx="190024" cy="333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7"/>
              </a:lnSpc>
              <a:buNone/>
            </a:pPr>
            <a:r>
              <a:rPr lang="en-US" sz="2627" b="1" spc="-7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7" dirty="0"/>
          </a:p>
        </p:txBody>
      </p:sp>
      <p:sp>
        <p:nvSpPr>
          <p:cNvPr id="15" name="Text 12"/>
          <p:cNvSpPr/>
          <p:nvPr/>
        </p:nvSpPr>
        <p:spPr>
          <a:xfrm>
            <a:off x="1594842" y="4208740"/>
            <a:ext cx="2780109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2189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Streamlit Frontend</a:t>
            </a:r>
            <a:endParaRPr lang="en-US" sz="2189" dirty="0"/>
          </a:p>
        </p:txBody>
      </p:sp>
      <p:sp>
        <p:nvSpPr>
          <p:cNvPr id="16" name="Text 13"/>
          <p:cNvSpPr/>
          <p:nvPr/>
        </p:nvSpPr>
        <p:spPr>
          <a:xfrm>
            <a:off x="1594842" y="4697849"/>
            <a:ext cx="5602248" cy="1134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7"/>
              </a:lnSpc>
              <a:buNone/>
            </a:pPr>
            <a:r>
              <a:rPr lang="en-US" sz="18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user-friendly Streamlit interface allows for easy access and interaction with the recommendation system.</a:t>
            </a:r>
            <a:endParaRPr lang="en-US" sz="1861" dirty="0"/>
          </a:p>
        </p:txBody>
      </p:sp>
      <p:sp>
        <p:nvSpPr>
          <p:cNvPr id="17" name="Shape 14"/>
          <p:cNvSpPr/>
          <p:nvPr/>
        </p:nvSpPr>
        <p:spPr>
          <a:xfrm>
            <a:off x="7433310" y="4208740"/>
            <a:ext cx="531614" cy="531614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96902" y="4307681"/>
            <a:ext cx="204311" cy="333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7"/>
              </a:lnSpc>
              <a:buNone/>
            </a:pPr>
            <a:r>
              <a:rPr lang="en-US" sz="2627" b="1" spc="-7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627" dirty="0"/>
          </a:p>
        </p:txBody>
      </p:sp>
      <p:sp>
        <p:nvSpPr>
          <p:cNvPr id="19" name="Text 16"/>
          <p:cNvSpPr/>
          <p:nvPr/>
        </p:nvSpPr>
        <p:spPr>
          <a:xfrm>
            <a:off x="8201144" y="4208740"/>
            <a:ext cx="2780109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2189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Spotify Integration</a:t>
            </a:r>
            <a:endParaRPr lang="en-US" sz="2189" dirty="0"/>
          </a:p>
        </p:txBody>
      </p:sp>
      <p:sp>
        <p:nvSpPr>
          <p:cNvPr id="20" name="Text 17"/>
          <p:cNvSpPr/>
          <p:nvPr/>
        </p:nvSpPr>
        <p:spPr>
          <a:xfrm>
            <a:off x="8201144" y="4697849"/>
            <a:ext cx="5602248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7"/>
              </a:lnSpc>
              <a:buNone/>
            </a:pPr>
            <a:r>
              <a:rPr lang="en-US" sz="18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seamlessly listen to recommended tracks directly through the Spotify platform.</a:t>
            </a:r>
            <a:endParaRPr lang="en-US" sz="1861" dirty="0"/>
          </a:p>
        </p:txBody>
      </p:sp>
      <p:sp>
        <p:nvSpPr>
          <p:cNvPr id="21" name="Shape 18"/>
          <p:cNvSpPr/>
          <p:nvPr/>
        </p:nvSpPr>
        <p:spPr>
          <a:xfrm>
            <a:off x="827008" y="6334244"/>
            <a:ext cx="531614" cy="531614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95839" y="6433185"/>
            <a:ext cx="193834" cy="333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7"/>
              </a:lnSpc>
              <a:buNone/>
            </a:pPr>
            <a:r>
              <a:rPr lang="en-US" sz="2627" b="1" spc="-7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5</a:t>
            </a:r>
            <a:endParaRPr lang="en-US" sz="2627" dirty="0"/>
          </a:p>
        </p:txBody>
      </p:sp>
      <p:sp>
        <p:nvSpPr>
          <p:cNvPr id="23" name="Text 20"/>
          <p:cNvSpPr/>
          <p:nvPr/>
        </p:nvSpPr>
        <p:spPr>
          <a:xfrm>
            <a:off x="1594842" y="6334244"/>
            <a:ext cx="2780109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2189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Containerization</a:t>
            </a:r>
            <a:endParaRPr lang="en-US" sz="2189" dirty="0"/>
          </a:p>
        </p:txBody>
      </p:sp>
      <p:sp>
        <p:nvSpPr>
          <p:cNvPr id="24" name="Text 21"/>
          <p:cNvSpPr/>
          <p:nvPr/>
        </p:nvSpPr>
        <p:spPr>
          <a:xfrm>
            <a:off x="1594842" y="6823353"/>
            <a:ext cx="5602248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7"/>
              </a:lnSpc>
              <a:buNone/>
            </a:pPr>
            <a:r>
              <a:rPr lang="en-US" sz="18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application is containerized, ensuring easy deployment and accessibility for all users.</a:t>
            </a:r>
            <a:endParaRPr lang="en-US" sz="1861" dirty="0"/>
          </a:p>
        </p:txBody>
      </p:sp>
      <p:sp>
        <p:nvSpPr>
          <p:cNvPr id="25" name="Shape 22"/>
          <p:cNvSpPr/>
          <p:nvPr/>
        </p:nvSpPr>
        <p:spPr>
          <a:xfrm>
            <a:off x="7433310" y="6334244"/>
            <a:ext cx="531614" cy="531614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7601545" y="6433185"/>
            <a:ext cx="195024" cy="333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7"/>
              </a:lnSpc>
              <a:buNone/>
            </a:pPr>
            <a:r>
              <a:rPr lang="en-US" sz="2627" b="1" spc="-7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6</a:t>
            </a:r>
            <a:endParaRPr lang="en-US" sz="2627" dirty="0"/>
          </a:p>
        </p:txBody>
      </p:sp>
      <p:sp>
        <p:nvSpPr>
          <p:cNvPr id="27" name="Text 24"/>
          <p:cNvSpPr/>
          <p:nvPr/>
        </p:nvSpPr>
        <p:spPr>
          <a:xfrm>
            <a:off x="8201144" y="6334244"/>
            <a:ext cx="2780109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2189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Deployment</a:t>
            </a:r>
            <a:endParaRPr lang="en-US" sz="2189" dirty="0"/>
          </a:p>
        </p:txBody>
      </p:sp>
      <p:sp>
        <p:nvSpPr>
          <p:cNvPr id="28" name="Text 25"/>
          <p:cNvSpPr/>
          <p:nvPr/>
        </p:nvSpPr>
        <p:spPr>
          <a:xfrm>
            <a:off x="8201144" y="6823353"/>
            <a:ext cx="5602248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7"/>
              </a:lnSpc>
              <a:buNone/>
            </a:pPr>
            <a:r>
              <a:rPr lang="en-US" sz="18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is deployed and readily available for users to discover new music.</a:t>
            </a:r>
            <a:endParaRPr lang="en-US" sz="1861" dirty="0"/>
          </a:p>
        </p:txBody>
      </p:sp>
      <p:pic>
        <p:nvPicPr>
          <p:cNvPr id="2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1529"/>
            </a:avLst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5830" y="620435"/>
            <a:ext cx="4112895" cy="5139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48"/>
              </a:lnSpc>
              <a:buNone/>
            </a:pPr>
            <a:r>
              <a:rPr lang="en-US" sz="3239" b="1" spc="-9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 Development</a:t>
            </a:r>
            <a:endParaRPr lang="en-US" sz="3239" dirty="0"/>
          </a:p>
        </p:txBody>
      </p:sp>
      <p:sp>
        <p:nvSpPr>
          <p:cNvPr id="7" name="Shape 3"/>
          <p:cNvSpPr/>
          <p:nvPr/>
        </p:nvSpPr>
        <p:spPr>
          <a:xfrm>
            <a:off x="2127171" y="1396603"/>
            <a:ext cx="21788" cy="6212443"/>
          </a:xfrm>
          <a:prstGeom prst="roundRect">
            <a:avLst>
              <a:gd name="adj" fmla="val 336959"/>
            </a:avLst>
          </a:prstGeom>
          <a:solidFill>
            <a:srgbClr val="971B55"/>
          </a:solidFill>
          <a:ln/>
        </p:spPr>
      </p:sp>
      <p:sp>
        <p:nvSpPr>
          <p:cNvPr id="8" name="Shape 4"/>
          <p:cNvSpPr/>
          <p:nvPr/>
        </p:nvSpPr>
        <p:spPr>
          <a:xfrm>
            <a:off x="2334637" y="1778853"/>
            <a:ext cx="611743" cy="21788"/>
          </a:xfrm>
          <a:prstGeom prst="roundRect">
            <a:avLst>
              <a:gd name="adj" fmla="val 336959"/>
            </a:avLst>
          </a:prstGeom>
          <a:solidFill>
            <a:srgbClr val="971B55"/>
          </a:solidFill>
          <a:ln/>
        </p:spPr>
      </p:sp>
      <p:sp>
        <p:nvSpPr>
          <p:cNvPr id="9" name="Shape 5"/>
          <p:cNvSpPr/>
          <p:nvPr/>
        </p:nvSpPr>
        <p:spPr>
          <a:xfrm>
            <a:off x="1941374" y="1593175"/>
            <a:ext cx="393263" cy="393263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092345" y="1666399"/>
            <a:ext cx="91321" cy="246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43"/>
              </a:lnSpc>
              <a:buNone/>
            </a:pPr>
            <a:r>
              <a:rPr lang="en-US" sz="1943" b="1" spc="-58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943" dirty="0"/>
          </a:p>
        </p:txBody>
      </p:sp>
      <p:sp>
        <p:nvSpPr>
          <p:cNvPr id="11" name="Text 7"/>
          <p:cNvSpPr/>
          <p:nvPr/>
        </p:nvSpPr>
        <p:spPr>
          <a:xfrm>
            <a:off x="3099316" y="1571387"/>
            <a:ext cx="2056448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24"/>
              </a:lnSpc>
              <a:buNone/>
            </a:pPr>
            <a:r>
              <a:rPr lang="en-US" sz="1619" b="1" spc="-4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Song Selection</a:t>
            </a:r>
            <a:endParaRPr lang="en-US" sz="1619" dirty="0"/>
          </a:p>
        </p:txBody>
      </p:sp>
      <p:sp>
        <p:nvSpPr>
          <p:cNvPr id="12" name="Text 8"/>
          <p:cNvSpPr/>
          <p:nvPr/>
        </p:nvSpPr>
        <p:spPr>
          <a:xfrm>
            <a:off x="3099316" y="1933099"/>
            <a:ext cx="9655254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2"/>
              </a:lnSpc>
              <a:buNone/>
            </a:pPr>
            <a:r>
              <a:rPr lang="en-US" sz="137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user selects a song they want to receive recommendations for.</a:t>
            </a:r>
            <a:endParaRPr lang="en-US" sz="1376" dirty="0"/>
          </a:p>
        </p:txBody>
      </p:sp>
      <p:sp>
        <p:nvSpPr>
          <p:cNvPr id="13" name="Shape 9"/>
          <p:cNvSpPr/>
          <p:nvPr/>
        </p:nvSpPr>
        <p:spPr>
          <a:xfrm>
            <a:off x="2334637" y="2944475"/>
            <a:ext cx="611743" cy="21788"/>
          </a:xfrm>
          <a:prstGeom prst="roundRect">
            <a:avLst>
              <a:gd name="adj" fmla="val 336959"/>
            </a:avLst>
          </a:prstGeom>
          <a:solidFill>
            <a:srgbClr val="971B55"/>
          </a:solidFill>
          <a:ln/>
        </p:spPr>
      </p:sp>
      <p:sp>
        <p:nvSpPr>
          <p:cNvPr id="14" name="Shape 10"/>
          <p:cNvSpPr/>
          <p:nvPr/>
        </p:nvSpPr>
        <p:spPr>
          <a:xfrm>
            <a:off x="1941374" y="2758797"/>
            <a:ext cx="393263" cy="393263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066270" y="2832021"/>
            <a:ext cx="143470" cy="246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43"/>
              </a:lnSpc>
              <a:buNone/>
            </a:pPr>
            <a:r>
              <a:rPr lang="en-US" sz="1943" b="1" spc="-58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1943" dirty="0"/>
          </a:p>
        </p:txBody>
      </p:sp>
      <p:sp>
        <p:nvSpPr>
          <p:cNvPr id="16" name="Text 12"/>
          <p:cNvSpPr/>
          <p:nvPr/>
        </p:nvSpPr>
        <p:spPr>
          <a:xfrm>
            <a:off x="3099316" y="2737009"/>
            <a:ext cx="2056448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24"/>
              </a:lnSpc>
              <a:buNone/>
            </a:pPr>
            <a:r>
              <a:rPr lang="en-US" sz="1619" b="1" spc="-4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Collection</a:t>
            </a:r>
            <a:endParaRPr lang="en-US" sz="1619" dirty="0"/>
          </a:p>
        </p:txBody>
      </p:sp>
      <p:sp>
        <p:nvSpPr>
          <p:cNvPr id="17" name="Text 13"/>
          <p:cNvSpPr/>
          <p:nvPr/>
        </p:nvSpPr>
        <p:spPr>
          <a:xfrm>
            <a:off x="3099316" y="3098721"/>
            <a:ext cx="9655254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2"/>
              </a:lnSpc>
              <a:buNone/>
            </a:pPr>
            <a:r>
              <a:rPr lang="en-US" sz="137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gather the user's listening history and the metadata of the selected song from various music streaming platforms.</a:t>
            </a:r>
            <a:endParaRPr lang="en-US" sz="1376" dirty="0"/>
          </a:p>
        </p:txBody>
      </p:sp>
      <p:sp>
        <p:nvSpPr>
          <p:cNvPr id="18" name="Shape 14"/>
          <p:cNvSpPr/>
          <p:nvPr/>
        </p:nvSpPr>
        <p:spPr>
          <a:xfrm>
            <a:off x="2334637" y="4110097"/>
            <a:ext cx="611743" cy="21788"/>
          </a:xfrm>
          <a:prstGeom prst="roundRect">
            <a:avLst>
              <a:gd name="adj" fmla="val 336959"/>
            </a:avLst>
          </a:prstGeom>
          <a:solidFill>
            <a:srgbClr val="971B55"/>
          </a:solidFill>
          <a:ln/>
        </p:spPr>
      </p:sp>
      <p:sp>
        <p:nvSpPr>
          <p:cNvPr id="19" name="Shape 15"/>
          <p:cNvSpPr/>
          <p:nvPr/>
        </p:nvSpPr>
        <p:spPr>
          <a:xfrm>
            <a:off x="1941374" y="3924419"/>
            <a:ext cx="393263" cy="393263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067699" y="3997643"/>
            <a:ext cx="140494" cy="246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43"/>
              </a:lnSpc>
              <a:buNone/>
            </a:pPr>
            <a:r>
              <a:rPr lang="en-US" sz="1943" b="1" spc="-58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1943" dirty="0"/>
          </a:p>
        </p:txBody>
      </p:sp>
      <p:sp>
        <p:nvSpPr>
          <p:cNvPr id="21" name="Text 17"/>
          <p:cNvSpPr/>
          <p:nvPr/>
        </p:nvSpPr>
        <p:spPr>
          <a:xfrm>
            <a:off x="3099316" y="3902631"/>
            <a:ext cx="2056448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24"/>
              </a:lnSpc>
              <a:buNone/>
            </a:pPr>
            <a:r>
              <a:rPr lang="en-US" sz="1619" b="1" spc="-4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Feature Engineering</a:t>
            </a:r>
            <a:endParaRPr lang="en-US" sz="1619" dirty="0"/>
          </a:p>
        </p:txBody>
      </p:sp>
      <p:sp>
        <p:nvSpPr>
          <p:cNvPr id="22" name="Text 18"/>
          <p:cNvSpPr/>
          <p:nvPr/>
        </p:nvSpPr>
        <p:spPr>
          <a:xfrm>
            <a:off x="3099316" y="4264342"/>
            <a:ext cx="9655254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2"/>
              </a:lnSpc>
              <a:buNone/>
            </a:pPr>
            <a:r>
              <a:rPr lang="en-US" sz="137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extract meaningful features from the collected data to train our machine learning model.</a:t>
            </a:r>
            <a:endParaRPr lang="en-US" sz="1376" dirty="0"/>
          </a:p>
        </p:txBody>
      </p:sp>
      <p:sp>
        <p:nvSpPr>
          <p:cNvPr id="23" name="Shape 19"/>
          <p:cNvSpPr/>
          <p:nvPr/>
        </p:nvSpPr>
        <p:spPr>
          <a:xfrm>
            <a:off x="2334637" y="5275719"/>
            <a:ext cx="611743" cy="21788"/>
          </a:xfrm>
          <a:prstGeom prst="roundRect">
            <a:avLst>
              <a:gd name="adj" fmla="val 336959"/>
            </a:avLst>
          </a:prstGeom>
          <a:solidFill>
            <a:srgbClr val="971B55"/>
          </a:solidFill>
          <a:ln/>
        </p:spPr>
      </p:sp>
      <p:sp>
        <p:nvSpPr>
          <p:cNvPr id="24" name="Shape 20"/>
          <p:cNvSpPr/>
          <p:nvPr/>
        </p:nvSpPr>
        <p:spPr>
          <a:xfrm>
            <a:off x="1941374" y="5090041"/>
            <a:ext cx="393263" cy="393263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2062341" y="5163264"/>
            <a:ext cx="151209" cy="246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43"/>
              </a:lnSpc>
              <a:buNone/>
            </a:pPr>
            <a:r>
              <a:rPr lang="en-US" sz="1943" b="1" spc="-58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1943" dirty="0"/>
          </a:p>
        </p:txBody>
      </p:sp>
      <p:sp>
        <p:nvSpPr>
          <p:cNvPr id="26" name="Text 22"/>
          <p:cNvSpPr/>
          <p:nvPr/>
        </p:nvSpPr>
        <p:spPr>
          <a:xfrm>
            <a:off x="3099316" y="5068252"/>
            <a:ext cx="2056448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24"/>
              </a:lnSpc>
              <a:buNone/>
            </a:pPr>
            <a:r>
              <a:rPr lang="en-US" sz="1619" b="1" spc="-4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 Training</a:t>
            </a:r>
            <a:endParaRPr lang="en-US" sz="1619" dirty="0"/>
          </a:p>
        </p:txBody>
      </p:sp>
      <p:sp>
        <p:nvSpPr>
          <p:cNvPr id="27" name="Text 23"/>
          <p:cNvSpPr/>
          <p:nvPr/>
        </p:nvSpPr>
        <p:spPr>
          <a:xfrm>
            <a:off x="3099316" y="5429964"/>
            <a:ext cx="9655254" cy="559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02"/>
              </a:lnSpc>
              <a:buNone/>
            </a:pPr>
            <a:r>
              <a:rPr lang="en-US" sz="137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recommendation model employs state-of-the-art machine learning algorithms to learn from the data and provide personalized song recommendations.</a:t>
            </a:r>
            <a:endParaRPr lang="en-US" sz="1376" dirty="0"/>
          </a:p>
        </p:txBody>
      </p:sp>
      <p:sp>
        <p:nvSpPr>
          <p:cNvPr id="28" name="Shape 24"/>
          <p:cNvSpPr/>
          <p:nvPr/>
        </p:nvSpPr>
        <p:spPr>
          <a:xfrm>
            <a:off x="2334637" y="6720900"/>
            <a:ext cx="611743" cy="21788"/>
          </a:xfrm>
          <a:prstGeom prst="roundRect">
            <a:avLst>
              <a:gd name="adj" fmla="val 336959"/>
            </a:avLst>
          </a:prstGeom>
          <a:solidFill>
            <a:srgbClr val="971B55"/>
          </a:solidFill>
          <a:ln/>
        </p:spPr>
      </p:sp>
      <p:sp>
        <p:nvSpPr>
          <p:cNvPr id="29" name="Shape 25"/>
          <p:cNvSpPr/>
          <p:nvPr/>
        </p:nvSpPr>
        <p:spPr>
          <a:xfrm>
            <a:off x="1941374" y="6535222"/>
            <a:ext cx="393263" cy="393263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2066270" y="6608445"/>
            <a:ext cx="143351" cy="246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43"/>
              </a:lnSpc>
              <a:buNone/>
            </a:pPr>
            <a:r>
              <a:rPr lang="en-US" sz="1943" b="1" spc="-58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5</a:t>
            </a:r>
            <a:endParaRPr lang="en-US" sz="1943" dirty="0"/>
          </a:p>
        </p:txBody>
      </p:sp>
      <p:sp>
        <p:nvSpPr>
          <p:cNvPr id="31" name="Text 27"/>
          <p:cNvSpPr/>
          <p:nvPr/>
        </p:nvSpPr>
        <p:spPr>
          <a:xfrm>
            <a:off x="3099316" y="6513433"/>
            <a:ext cx="2187297" cy="256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24"/>
              </a:lnSpc>
              <a:buNone/>
            </a:pPr>
            <a:r>
              <a:rPr lang="en-US" sz="1619" b="1" spc="-4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Song Recommendations</a:t>
            </a:r>
            <a:endParaRPr lang="en-US" sz="1619" dirty="0"/>
          </a:p>
        </p:txBody>
      </p:sp>
      <p:sp>
        <p:nvSpPr>
          <p:cNvPr id="32" name="Text 28"/>
          <p:cNvSpPr/>
          <p:nvPr/>
        </p:nvSpPr>
        <p:spPr>
          <a:xfrm>
            <a:off x="3099316" y="6875145"/>
            <a:ext cx="9655254" cy="559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02"/>
              </a:lnSpc>
              <a:buNone/>
            </a:pPr>
            <a:r>
              <a:rPr lang="en-US" sz="137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trained model generates a list of 5 songs that are tailored to the user's preferences and the characteristics of the selected song.</a:t>
            </a:r>
            <a:endParaRPr lang="en-US" sz="1376" dirty="0"/>
          </a:p>
        </p:txBody>
      </p:sp>
      <p:pic>
        <p:nvPicPr>
          <p:cNvPr id="3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309813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spc="-133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Streamlit Frontend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612118"/>
            <a:ext cx="286464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spc="-6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User-Friendly Interface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4203383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Streamlit-powered frontend provides a clean and intuitive user experience.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5357813" y="3612118"/>
            <a:ext cx="3928586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spc="-6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Personalized Recommendations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5357813" y="4555331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easily access and interact with personalized music suggestions.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9877901" y="361211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spc="-6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Seamless Integration</a:t>
            </a:r>
            <a:endParaRPr lang="en-US" sz="2218" dirty="0"/>
          </a:p>
        </p:txBody>
      </p:sp>
      <p:sp>
        <p:nvSpPr>
          <p:cNvPr id="10" name="Text 7"/>
          <p:cNvSpPr/>
          <p:nvPr/>
        </p:nvSpPr>
        <p:spPr>
          <a:xfrm>
            <a:off x="9877901" y="4203383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frontend seamlessly integrates with the backend recommendation system.</a:t>
            </a:r>
            <a:endParaRPr lang="en-US" sz="1885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483" y="1615083"/>
            <a:ext cx="4999434" cy="499943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1871" y="1002983"/>
            <a:ext cx="4584025" cy="572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12"/>
              </a:lnSpc>
              <a:buNone/>
            </a:pPr>
            <a:r>
              <a:rPr lang="en-US" sz="3610" b="1" spc="-108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Spotify Integration</a:t>
            </a:r>
            <a:endParaRPr lang="en-US" sz="361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71" y="1868091"/>
            <a:ext cx="486966" cy="4869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81871" y="2549843"/>
            <a:ext cx="2291953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805" b="1" spc="-54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Search</a:t>
            </a:r>
            <a:endParaRPr lang="en-US" sz="1805" dirty="0"/>
          </a:p>
        </p:txBody>
      </p:sp>
      <p:sp>
        <p:nvSpPr>
          <p:cNvPr id="9" name="Text 3"/>
          <p:cNvSpPr/>
          <p:nvPr/>
        </p:nvSpPr>
        <p:spPr>
          <a:xfrm>
            <a:off x="681871" y="2953107"/>
            <a:ext cx="7780258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search their favourite songs and get recommendation accordingly.</a:t>
            </a:r>
            <a:endParaRPr lang="en-US" sz="1534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1" y="3849053"/>
            <a:ext cx="486966" cy="48696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81871" y="4530804"/>
            <a:ext cx="2291953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805" b="1" spc="-54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Play</a:t>
            </a:r>
            <a:endParaRPr lang="en-US" sz="1805" dirty="0"/>
          </a:p>
        </p:txBody>
      </p:sp>
      <p:sp>
        <p:nvSpPr>
          <p:cNvPr id="12" name="Text 5"/>
          <p:cNvSpPr/>
          <p:nvPr/>
        </p:nvSpPr>
        <p:spPr>
          <a:xfrm>
            <a:off x="681871" y="4934069"/>
            <a:ext cx="7780258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Recommended tracks can be played directly through the Spotify platform.</a:t>
            </a:r>
            <a:endParaRPr lang="en-US" sz="1534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71" y="5830014"/>
            <a:ext cx="486966" cy="48696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81871" y="6511766"/>
            <a:ext cx="2291953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805" b="1" spc="-54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Share</a:t>
            </a:r>
            <a:endParaRPr lang="en-US" sz="1805" dirty="0"/>
          </a:p>
        </p:txBody>
      </p:sp>
      <p:sp>
        <p:nvSpPr>
          <p:cNvPr id="15" name="Text 7"/>
          <p:cNvSpPr/>
          <p:nvPr/>
        </p:nvSpPr>
        <p:spPr>
          <a:xfrm>
            <a:off x="681871" y="6915031"/>
            <a:ext cx="7780258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share their favorite recommendations with friends and family.</a:t>
            </a:r>
            <a:endParaRPr lang="en-US" sz="1534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4" y="2162413"/>
            <a:ext cx="4887873" cy="390465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942142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spc="-133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Containerization</a:t>
            </a:r>
            <a:endParaRPr lang="en-US" sz="4435" dirty="0"/>
          </a:p>
        </p:txBody>
      </p:sp>
      <p:sp>
        <p:nvSpPr>
          <p:cNvPr id="7" name="Shape 2"/>
          <p:cNvSpPr/>
          <p:nvPr/>
        </p:nvSpPr>
        <p:spPr>
          <a:xfrm>
            <a:off x="6324124" y="2005132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71059" y="2252067"/>
            <a:ext cx="2967990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spc="-67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Consistent Environment</a:t>
            </a:r>
            <a:endParaRPr lang="en-US" sz="2218" dirty="0"/>
          </a:p>
        </p:txBody>
      </p:sp>
      <p:sp>
        <p:nvSpPr>
          <p:cNvPr id="9" name="Text 4"/>
          <p:cNvSpPr/>
          <p:nvPr/>
        </p:nvSpPr>
        <p:spPr>
          <a:xfrm>
            <a:off x="6571059" y="2747605"/>
            <a:ext cx="3120747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Containerization ensures a consistent and reliable runtime environment for the application.</a:t>
            </a:r>
            <a:endParaRPr lang="en-US" sz="1885" dirty="0"/>
          </a:p>
        </p:txBody>
      </p:sp>
      <p:sp>
        <p:nvSpPr>
          <p:cNvPr id="10" name="Shape 5"/>
          <p:cNvSpPr/>
          <p:nvPr/>
        </p:nvSpPr>
        <p:spPr>
          <a:xfrm>
            <a:off x="10178058" y="2005132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424993" y="225206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spc="-67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Easy Deployment</a:t>
            </a:r>
            <a:endParaRPr lang="en-US" sz="2218" dirty="0"/>
          </a:p>
        </p:txBody>
      </p:sp>
      <p:sp>
        <p:nvSpPr>
          <p:cNvPr id="12" name="Text 7"/>
          <p:cNvSpPr/>
          <p:nvPr/>
        </p:nvSpPr>
        <p:spPr>
          <a:xfrm>
            <a:off x="10424993" y="2747605"/>
            <a:ext cx="3120747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containerized application can be easily deployed across different platforms and environments.</a:t>
            </a:r>
            <a:endParaRPr lang="en-US" sz="1885" dirty="0"/>
          </a:p>
        </p:txBody>
      </p:sp>
      <p:sp>
        <p:nvSpPr>
          <p:cNvPr id="13" name="Shape 8"/>
          <p:cNvSpPr/>
          <p:nvPr/>
        </p:nvSpPr>
        <p:spPr>
          <a:xfrm>
            <a:off x="6324124" y="4765953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71059" y="501288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spc="-67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Scalability</a:t>
            </a:r>
            <a:endParaRPr lang="en-US" sz="2218" dirty="0"/>
          </a:p>
        </p:txBody>
      </p:sp>
      <p:sp>
        <p:nvSpPr>
          <p:cNvPr id="15" name="Text 10"/>
          <p:cNvSpPr/>
          <p:nvPr/>
        </p:nvSpPr>
        <p:spPr>
          <a:xfrm>
            <a:off x="6571059" y="5508427"/>
            <a:ext cx="3120747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Containers allow for efficient scaling of the application to handle increased user demand.</a:t>
            </a:r>
            <a:endParaRPr lang="en-US" sz="1885" dirty="0"/>
          </a:p>
        </p:txBody>
      </p:sp>
      <p:sp>
        <p:nvSpPr>
          <p:cNvPr id="16" name="Shape 11"/>
          <p:cNvSpPr/>
          <p:nvPr/>
        </p:nvSpPr>
        <p:spPr>
          <a:xfrm>
            <a:off x="10178058" y="4765953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424993" y="501288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spc="-67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Portability</a:t>
            </a:r>
            <a:endParaRPr lang="en-US" sz="2218" dirty="0"/>
          </a:p>
        </p:txBody>
      </p:sp>
      <p:sp>
        <p:nvSpPr>
          <p:cNvPr id="18" name="Text 13"/>
          <p:cNvSpPr/>
          <p:nvPr/>
        </p:nvSpPr>
        <p:spPr>
          <a:xfrm>
            <a:off x="10424993" y="5508427"/>
            <a:ext cx="3120747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containerized application can be easily migrated and run on various cloud platforms.</a:t>
            </a:r>
            <a:endParaRPr lang="en-US" sz="1885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4" y="2137172"/>
            <a:ext cx="4887873" cy="39551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4124" y="2434233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spc="-133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</a:t>
            </a:r>
            <a:endParaRPr lang="en-US" sz="4435" dirty="0"/>
          </a:p>
        </p:txBody>
      </p:sp>
      <p:sp>
        <p:nvSpPr>
          <p:cNvPr id="7" name="Text 2"/>
          <p:cNvSpPr/>
          <p:nvPr/>
        </p:nvSpPr>
        <p:spPr>
          <a:xfrm>
            <a:off x="6324124" y="3497223"/>
            <a:ext cx="7468553" cy="229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music recommendation system offers personalized music suggestions through a Python model, an interactive Streamlit interface, and Spotify API integration. It features cross-platform compatibility via Docker and uses a Kaggle dataset. While its accuracy may not rival major platforms like Spotify, it sets a solid foundation for future enhancements.</a:t>
            </a:r>
            <a:endParaRPr lang="en-US" sz="1885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2024-07-22T06:52:32Z</dcterms:created>
  <dcterms:modified xsi:type="dcterms:W3CDTF">2024-07-22T06:52:32Z</dcterms:modified>
</cp:coreProperties>
</file>